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8.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36.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5" r:id="rId11"/>
    <p:sldId id="364" r:id="rId12"/>
    <p:sldId id="257" r:id="rId13"/>
    <p:sldId id="312" r:id="rId14"/>
    <p:sldId id="353" r:id="rId15"/>
    <p:sldId id="354" r:id="rId16"/>
    <p:sldId id="323" r:id="rId17"/>
    <p:sldId id="325" r:id="rId18"/>
    <p:sldId id="324" r:id="rId19"/>
    <p:sldId id="322" r:id="rId20"/>
    <p:sldId id="293" r:id="rId21"/>
    <p:sldId id="360" r:id="rId22"/>
    <p:sldId id="352" r:id="rId23"/>
    <p:sldId id="314" r:id="rId24"/>
    <p:sldId id="315" r:id="rId25"/>
    <p:sldId id="346" r:id="rId26"/>
    <p:sldId id="333" r:id="rId27"/>
    <p:sldId id="326" r:id="rId28"/>
    <p:sldId id="330" r:id="rId29"/>
    <p:sldId id="318" r:id="rId30"/>
    <p:sldId id="341" r:id="rId31"/>
    <p:sldId id="342" r:id="rId32"/>
    <p:sldId id="334" r:id="rId33"/>
    <p:sldId id="335" r:id="rId34"/>
    <p:sldId id="336" r:id="rId35"/>
    <p:sldId id="343" r:id="rId36"/>
    <p:sldId id="344" r:id="rId37"/>
    <p:sldId id="338" r:id="rId38"/>
    <p:sldId id="339" r:id="rId39"/>
    <p:sldId id="349" r:id="rId40"/>
    <p:sldId id="348" r:id="rId41"/>
    <p:sldId id="347" r:id="rId42"/>
    <p:sldId id="340" r:id="rId43"/>
    <p:sldId id="350"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67C9"/>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9" autoAdjust="0"/>
  </p:normalViewPr>
  <p:slideViewPr>
    <p:cSldViewPr snapToGrid="0" snapToObjects="1">
      <p:cViewPr varScale="1">
        <p:scale>
          <a:sx n="92" d="100"/>
          <a:sy n="92" d="100"/>
        </p:scale>
        <p:origin x="-2016"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38E5DA6E-110F-AB4D-92C5-EC2102C4EEC1}" type="presOf" srcId="{04ABF3EA-98B9-1343-BA8A-741E8FE5D3E3}" destId="{8AF4A524-F52B-4440-A9F9-3A1DF4CB697A}"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1F4403DA-4D4E-B047-A5B1-C7FE913A4D78}" type="presOf" srcId="{DA2F7A9B-753C-5940-9326-5575EC688B7A}" destId="{85F784FA-C57A-AD40-AA4E-FA156BD2AD5E}"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EB9966CE-EBE1-7F47-8F57-335C20391D85}" type="presOf" srcId="{F83B7A2F-2541-3A4A-B626-3D3173C3537D}" destId="{E5A1B35A-38C4-ED46-AE10-CB01AE84007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20C86BCC-7FDF-5F42-ABE0-2862E33116EE}" type="presOf" srcId="{0AEC35E5-59D2-0D4C-B17A-5DAA3F09C4F9}" destId="{E0FCF20F-D4E4-D748-85DE-5D83A0162939}"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D0854E25-371E-004B-BE1E-DB9BC29D0874}" type="presOf" srcId="{6115D681-DD33-2B47-AE81-F02DC89119CC}" destId="{2C8162BB-23EA-A74B-BA12-6F75BA0F5FB9}"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E5864BA1-7540-F24F-9A3B-493E8F81E936}" type="presOf" srcId="{8CC1A3AB-BB89-524E-BBF0-E2AA6A84A4A4}" destId="{99721F36-21A9-534C-9B7E-637A8EE471D6}"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BB1A4B-795A-7547-B4C4-0FC9BB57B6AD}" type="presOf" srcId="{1080FA8E-6D7B-0646-A13B-611FC6F92AD4}" destId="{F6DA7A15-744B-4D47-AD47-BD5CE6FB5F87}"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9037F1E-18BF-DA4E-9134-EF22358624DF}" type="presOf" srcId="{01289ACA-B2D1-6948-97A2-E2BEC88646F0}" destId="{8CA23437-A322-C24C-8DA8-2F59E1688E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130D6842-14D9-594A-AA45-BAB93C7766F7}" type="presOf" srcId="{2DA7DA32-E34D-5244-985C-485E375BFE93}" destId="{DF49D30E-DEAF-8246-9042-EC6102F68D86}" srcOrd="0" destOrd="0" presId="urn:microsoft.com/office/officeart/2005/8/layout/chevron2"/>
    <dgm:cxn modelId="{5FE8F6B8-E55F-2240-BD11-18614D99D5DF}" srcId="{F83B7A2F-2541-3A4A-B626-3D3173C3537D}" destId="{2DA7DA32-E34D-5244-985C-485E375BFE93}" srcOrd="4" destOrd="0" parTransId="{8131FA47-AF7F-9A40-8C15-7DA2FD1B2FD5}" sibTransId="{75355628-C2F7-FC45-AE3E-06A5BB325DA4}"/>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77CFAD5F-4262-9D41-B4BF-E3EAE933FB52}" type="presOf" srcId="{6115D681-DD33-2B47-AE81-F02DC89119CC}" destId="{2C8162BB-23EA-A74B-BA12-6F75BA0F5FB9}"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A92CF922-B410-A540-AE60-F5FDA744F538}" type="presOf" srcId="{F8CF4B5C-CEC2-054D-BC6F-3FED5F96A56F}" destId="{B3D58B49-CB42-C846-8325-7A4083D2C37F}"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2EA5D229-2D34-5048-BC23-5A2B48556A6E}" type="presOf" srcId="{04ABF3EA-98B9-1343-BA8A-741E8FE5D3E3}" destId="{8AF4A524-F52B-4440-A9F9-3A1DF4CB697A}"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FA5CF39D-5B6F-6E4E-8911-EEE8D0349D57}" type="presOf" srcId="{1080FA8E-6D7B-0646-A13B-611FC6F92AD4}" destId="{F6DA7A15-744B-4D47-AD47-BD5CE6FB5F87}"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D3C3750E-2075-344B-BB0D-4C9687F6260E}" type="presOf" srcId="{7589F51F-AB80-D342-8C3F-01DDA82F8FC6}" destId="{F102BF34-3D59-7649-B508-CEAC905BDB78}" srcOrd="0" destOrd="0" presId="urn:microsoft.com/office/officeart/2005/8/layout/chevron2"/>
    <dgm:cxn modelId="{505EE030-4CCC-2E45-8ED8-1A3FFAA0C475}" type="presOf" srcId="{0AEC35E5-59D2-0D4C-B17A-5DAA3F09C4F9}" destId="{E0FCF20F-D4E4-D748-85DE-5D83A0162939}"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0EF70B57-C91E-CC40-95D8-C6650F02148D}" type="presOf" srcId="{2DA7DA32-E34D-5244-985C-485E375BFE93}" destId="{DF49D30E-DEAF-8246-9042-EC6102F68D86}"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DEFE5F58-FE73-7945-A98F-146A067A73E7}" type="presOf" srcId="{8CC1A3AB-BB89-524E-BBF0-E2AA6A84A4A4}" destId="{99721F36-21A9-534C-9B7E-637A8EE471D6}"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87076F9B-F0F7-E442-A7A5-A0792D25CEC1}" type="presOf" srcId="{1314D9B6-2696-1F4F-B603-D9743DCF12C8}" destId="{335F2769-B0BE-AD44-9295-30FDC90A8D02}"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08E33303-DE74-AB43-A6EB-5817F47E355D}" type="presOf" srcId="{DA2F7A9B-753C-5940-9326-5575EC688B7A}" destId="{85F784FA-C57A-AD40-AA4E-FA156BD2AD5E}"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A6123265-2E22-CE49-83D7-DCAEF06E6BAF}" type="presOf" srcId="{1080FA8E-6D7B-0646-A13B-611FC6F92AD4}" destId="{F6DA7A15-744B-4D47-AD47-BD5CE6FB5F87}"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9DBD3F80-6D4A-7F43-AA0E-34C443107206}" type="presOf" srcId="{2DA7DA32-E34D-5244-985C-485E375BFE93}" destId="{DF49D30E-DEAF-8246-9042-EC6102F68D86}" srcOrd="0" destOrd="0" presId="urn:microsoft.com/office/officeart/2005/8/layout/chevron2"/>
    <dgm:cxn modelId="{665DA169-49E0-AD45-9AF3-5389FB568BA8}" type="presOf" srcId="{88A77627-0518-CE47-88D0-E49D1F489567}" destId="{140D0229-ABDF-8447-8C0E-A350A3284FA5}"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331F20B-52E7-9A43-806D-4341303B2E34}" type="presOf" srcId="{0AEC35E5-59D2-0D4C-B17A-5DAA3F09C4F9}" destId="{E0FCF20F-D4E4-D748-85DE-5D83A0162939}" srcOrd="0" destOrd="0" presId="urn:microsoft.com/office/officeart/2005/8/layout/chevron2"/>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9EF3AD16-1BCA-5345-93E3-2F4394A37AEA}" srcId="{F83B7A2F-2541-3A4A-B626-3D3173C3537D}" destId="{0ABC8424-F417-2B41-BBE7-2A831428DD7B}" srcOrd="6" destOrd="0" parTransId="{5A20CD58-ACC8-8D42-ABD0-37AED05C64D1}" sibTransId="{A1328E64-8A09-594D-9D3D-0F29456F4FD5}"/>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BFF712EA-60D1-2342-96C4-2D258CCA51ED}" srcId="{6115D681-DD33-2B47-AE81-F02DC89119CC}" destId="{88A77627-0518-CE47-88D0-E49D1F489567}" srcOrd="0" destOrd="0" parTransId="{602FB6F0-1A9A-8E42-87F0-AEE0704E1946}" sibTransId="{74D12F5C-755E-584A-A252-8F48E1CFDF44}"/>
    <dgm:cxn modelId="{54F7AD3D-8813-1345-9E11-3EA2158FD617}" type="presOf" srcId="{8CC1A3AB-BB89-524E-BBF0-E2AA6A84A4A4}" destId="{99721F36-21A9-534C-9B7E-637A8EE471D6}" srcOrd="0" destOrd="0" presId="urn:microsoft.com/office/officeart/2005/8/layout/chevron2"/>
    <dgm:cxn modelId="{22BA7322-7331-8949-B61C-1C47E979AC39}" type="presOf" srcId="{0ABC8424-F417-2B41-BBE7-2A831428DD7B}" destId="{08D58051-A8C9-7246-B3C7-2E7B2719FB21}" srcOrd="0" destOrd="0" presId="urn:microsoft.com/office/officeart/2005/8/layout/chevron2"/>
    <dgm:cxn modelId="{CA62B780-324E-3349-9F04-C205CA6E77F4}" type="presOf" srcId="{F8CF4B5C-CEC2-054D-BC6F-3FED5F96A56F}" destId="{B3D58B49-CB42-C846-8325-7A4083D2C37F}"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159BBCA4-0967-2745-A936-46D6CAAE69EB}" type="presOf" srcId="{01289ACA-B2D1-6948-97A2-E2BEC88646F0}" destId="{8CA23437-A322-C24C-8DA8-2F59E1688E02}"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93B86A86-D8D7-2A47-9306-B16E271B1F7A}" type="presOf" srcId="{F83B7A2F-2541-3A4A-B626-3D3173C3537D}" destId="{E5A1B35A-38C4-ED46-AE10-CB01AE840072}"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t>
        <a:bodyPr/>
        <a:lstStyle/>
        <a:p>
          <a:endParaRPr lang="en-US"/>
        </a:p>
      </dgm:t>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t>
        <a:bodyPr/>
        <a:lstStyle/>
        <a:p>
          <a:endParaRPr lang="en-US"/>
        </a:p>
      </dgm:t>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t>
        <a:bodyPr/>
        <a:lstStyle/>
        <a:p>
          <a:endParaRPr lang="en-US"/>
        </a:p>
      </dgm:t>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t>
        <a:bodyPr/>
        <a:lstStyle/>
        <a:p>
          <a:endParaRPr lang="en-US"/>
        </a:p>
      </dgm:t>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t>
        <a:bodyPr/>
        <a:lstStyle/>
        <a:p>
          <a:endParaRPr lang="en-US"/>
        </a:p>
      </dgm:t>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78F46FAE-2D61-7840-88C0-89A165D38E90}" srcId="{F83B7A2F-2541-3A4A-B626-3D3173C3537D}" destId="{04ABF3EA-98B9-1343-BA8A-741E8FE5D3E3}" srcOrd="2" destOrd="0" parTransId="{08B85967-165E-4945-995F-F2482BCAA236}" sibTransId="{C4CB18F3-D59D-F648-86CF-E360B3E5DB9D}"/>
    <dgm:cxn modelId="{35FDCC25-F4FA-564E-A840-AF0A7580907E}" srcId="{8CC1A3AB-BB89-524E-BBF0-E2AA6A84A4A4}" destId="{1314D9B6-2696-1F4F-B603-D9743DCF12C8}" srcOrd="0" destOrd="0" parTransId="{B93D8B4C-E848-7545-BA78-910F1E519E31}" sibTransId="{44860871-396C-EB40-8F67-7D48F076AB7D}"/>
    <dgm:cxn modelId="{F8797642-B3AB-374C-9606-05459FBBA77E}" type="presOf" srcId="{F83B7A2F-2541-3A4A-B626-3D3173C3537D}" destId="{E5A1B35A-38C4-ED46-AE10-CB01AE84007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6E1818C3-0693-0A41-A8BC-0F4371EBD381}" type="presOf" srcId="{8CC1A3AB-BB89-524E-BBF0-E2AA6A84A4A4}" destId="{99721F36-21A9-534C-9B7E-637A8EE471D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92BD375-D16E-7E4A-985B-856A15743581}" type="presOf" srcId="{1080FA8E-6D7B-0646-A13B-611FC6F92AD4}" destId="{F6DA7A15-744B-4D47-AD47-BD5CE6FB5F87}"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4E7C05A9-F735-FC4B-B931-D9BABD610D95}" srcId="{2DA7DA32-E34D-5244-985C-485E375BFE93}" destId="{E4A0FCB7-3E5E-9D44-A77C-6E61DF8038DB}" srcOrd="0" destOrd="0" parTransId="{AEFC92CD-461D-DD46-A518-EB02E257FD16}" sibTransId="{2C80B29F-AC0F-CB49-98CF-5374A2CF54E6}"/>
    <dgm:cxn modelId="{C025FFB4-AC32-7743-85D3-595C031F907C}" srcId="{F83B7A2F-2541-3A4A-B626-3D3173C3537D}" destId="{DA2F7A9B-753C-5940-9326-5575EC688B7A}" srcOrd="1" destOrd="0" parTransId="{9A03DD03-4D84-674C-ACFC-2A02043D0D62}" sibTransId="{621D58D6-A318-E34E-A31C-6F45F894415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DFB9CF59-575F-D14D-89DB-88AA8E6D4F3E}" type="presOf" srcId="{2DA7DA32-E34D-5244-985C-485E375BFE93}" destId="{DF49D30E-DEAF-8246-9042-EC6102F68D86}"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201E272B-16E1-4446-AD1F-612E8FFD9A43}" type="presOf" srcId="{F8CF4B5C-CEC2-054D-BC6F-3FED5F96A56F}" destId="{B3D58B49-CB42-C846-8325-7A4083D2C37F}"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E37D4861-C5A9-A040-855F-A5F5C7A6562B}" type="presOf" srcId="{0ABC8424-F417-2B41-BBE7-2A831428DD7B}" destId="{08D58051-A8C9-7246-B3C7-2E7B2719FB21}" srcOrd="0" destOrd="0" presId="urn:microsoft.com/office/officeart/2005/8/layout/chevron2"/>
    <dgm:cxn modelId="{FB9AF53A-457F-F448-9522-353930CD51D2}" type="presOf" srcId="{6115D681-DD33-2B47-AE81-F02DC89119CC}" destId="{2C8162BB-23EA-A74B-BA12-6F75BA0F5FB9}"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C218B4F2-836D-024A-81B8-0A662EAA93C9}" type="presOf" srcId="{0AEC35E5-59D2-0D4C-B17A-5DAA3F09C4F9}" destId="{E0FCF20F-D4E4-D748-85DE-5D83A0162939}" srcOrd="0" destOrd="0" presId="urn:microsoft.com/office/officeart/2005/8/layout/chevron2"/>
    <dgm:cxn modelId="{BBF0271D-E2F7-884A-B5CE-7B262B67E822}" type="presOf" srcId="{04ABF3EA-98B9-1343-BA8A-741E8FE5D3E3}" destId="{8AF4A524-F52B-4440-A9F9-3A1DF4CB697A}"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4A8945CF-E8EE-5046-B088-3FB14B2B455E}" srcId="{F83B7A2F-2541-3A4A-B626-3D3173C3537D}" destId="{6115D681-DD33-2B47-AE81-F02DC89119CC}" srcOrd="3" destOrd="0" parTransId="{6922F41B-E5BB-B249-BA05-BAF4D1D4F69C}" sibTransId="{119AF196-DEF5-8647-A119-A368491EC9BE}"/>
    <dgm:cxn modelId="{1164454C-6F4F-4448-84A6-2B6981520AD3}" srcId="{7589F51F-AB80-D342-8C3F-01DDA82F8FC6}" destId="{1080FA8E-6D7B-0646-A13B-611FC6F92AD4}" srcOrd="0" destOrd="0" parTransId="{C8C3C4D7-64BB-4D4C-BA07-ACD52B9D29B3}" sibTransId="{C7AF20C8-DA6A-5C48-8D8A-766E61BB733A}"/>
    <dgm:cxn modelId="{5FE8F6B8-E55F-2240-BD11-18614D99D5DF}" srcId="{F83B7A2F-2541-3A4A-B626-3D3173C3537D}" destId="{2DA7DA32-E34D-5244-985C-485E375BFE93}" srcOrd="4" destOrd="0" parTransId="{8131FA47-AF7F-9A40-8C15-7DA2FD1B2FD5}" sibTransId="{75355628-C2F7-FC45-AE3E-06A5BB325DA4}"/>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Andrew Ritchie and today I will be discussing my dissertation research: Quantifying Electrostatic Fields at Protein Interfaces using Classical Electrostatics Calculations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Structurally, Rap</a:t>
            </a:r>
            <a:r>
              <a:rPr lang="en-US" baseline="0" dirty="0" smtClean="0"/>
              <a:t> and Ras are nearly identical, yet the bind with an order of magnitude difference in dissociation constants to their respective downstream effectors.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10</a:t>
            </a:fld>
            <a:endParaRPr lang="en-US"/>
          </a:p>
        </p:txBody>
      </p:sp>
    </p:spTree>
    <p:extLst>
      <p:ext uri="{BB962C8B-B14F-4D97-AF65-F5344CB8AC3E}">
        <p14:creationId xmlns:p14="http://schemas.microsoft.com/office/powerpoint/2010/main" val="1723189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work I’m going to present, I am looking exclusively</a:t>
            </a:r>
            <a:r>
              <a:rPr lang="en-US" baseline="0" dirty="0" smtClean="0"/>
              <a:t> at Rap1a docked to its downstream effector, </a:t>
            </a:r>
            <a:r>
              <a:rPr lang="en-US" baseline="0" dirty="0" err="1" smtClean="0"/>
              <a:t>RalGDS</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11</a:t>
            </a:fld>
            <a:endParaRPr lang="en-US"/>
          </a:p>
        </p:txBody>
      </p:sp>
    </p:spTree>
    <p:extLst>
      <p:ext uri="{BB962C8B-B14F-4D97-AF65-F5344CB8AC3E}">
        <p14:creationId xmlns:p14="http://schemas.microsoft.com/office/powerpoint/2010/main" val="142818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mentioned before, we are using VSE to look at electrostatic fields at the protein-protein interface.  To do so, we have made six different Ral systems, each with a mutation from one interface amino acid to cyanocysteine.</a:t>
            </a:r>
          </a:p>
          <a:p>
            <a:r>
              <a:rPr lang="en-US" baseline="0" dirty="0" smtClean="0"/>
              <a:t>… </a:t>
            </a:r>
            <a:endParaRPr lang="en-US" dirty="0" smtClean="0"/>
          </a:p>
          <a:p>
            <a:r>
              <a:rPr lang="en-US" dirty="0" smtClean="0"/>
              <a:t>---</a:t>
            </a:r>
          </a:p>
          <a:p>
            <a:r>
              <a:rPr lang="en-US" dirty="0" smtClean="0"/>
              <a:t>I </a:t>
            </a:r>
            <a:r>
              <a:rPr lang="en-US" dirty="0" smtClean="0"/>
              <a:t>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a:t>
            </a:r>
            <a:r>
              <a:rPr lang="en-US" dirty="0" smtClean="0"/>
              <a:t>I’ve looked at</a:t>
            </a:r>
            <a:r>
              <a:rPr lang="en-US" baseline="0" dirty="0" smtClean="0"/>
              <a:t> multiple enhanced MD methods and ways of calculating electrostatics fields.  However, the majority of my works has been on…</a:t>
            </a:r>
            <a:endParaRPr lang="en-US" dirty="0" smtClean="0"/>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a:p>
            <a:endParaRPr lang="en-US" dirty="0"/>
          </a:p>
          <a:p>
            <a:r>
              <a:rPr lang="en-US" dirty="0"/>
              <a:t>----- Meeting Notes (8/3/15 16:52) -----</a:t>
            </a:r>
          </a:p>
          <a:p>
            <a:r>
              <a:rPr lang="en-US" dirty="0"/>
              <a:t>Again, in title give the calculation info (5 AA sphere)</a:t>
            </a:r>
          </a:p>
          <a:p>
            <a:r>
              <a:rPr lang="en-US" dirty="0"/>
              <a:t>Add key</a:t>
            </a:r>
          </a:p>
          <a:p>
            <a:r>
              <a:rPr lang="en-US" dirty="0"/>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I’m going to tell you why it is important to understand protein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a:t>
            </a:fld>
            <a:endParaRPr lang="en-US"/>
          </a:p>
        </p:txBody>
      </p:sp>
    </p:spTree>
    <p:extLst>
      <p:ext uri="{BB962C8B-B14F-4D97-AF65-F5344CB8AC3E}">
        <p14:creationId xmlns:p14="http://schemas.microsoft.com/office/powerpoint/2010/main" val="21566158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To do so, I first</a:t>
            </a:r>
            <a:r>
              <a:rPr lang="en-US" sz="1200" baseline="0" dirty="0" smtClean="0"/>
              <a:t> need to mention structure.  Here we see two </a:t>
            </a:r>
            <a:r>
              <a:rPr lang="en-US" sz="1200" baseline="0" dirty="0" err="1" smtClean="0"/>
              <a:t>GTPases</a:t>
            </a:r>
            <a:r>
              <a:rPr lang="en-US" sz="1200" baseline="0" dirty="0" smtClean="0"/>
              <a:t>, p21 Ras (red) and Rap1a (blue), where the backbones have been aligned.  Structurally, they are nearly identical. However, they bind the downstream effector, Ral Guanosine Dissociation Stimulator, with an order of magnitude difference in dissociation constant.  Because they are so structurally similar, electrostatics must be responsible for this selectivity.</a:t>
            </a:r>
            <a:endParaRPr lang="en-US" sz="1200" dirty="0" smtClean="0"/>
          </a:p>
          <a:p>
            <a:r>
              <a:rPr lang="en-US" sz="1200" dirty="0" smtClean="0"/>
              <a:t>50</a:t>
            </a:r>
            <a:r>
              <a:rPr lang="en-US" sz="1200" dirty="0" smtClean="0"/>
              <a:t>%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doing a simple Poisson-Boltzmann</a:t>
            </a:r>
            <a:r>
              <a:rPr lang="en-US" baseline="0" dirty="0" smtClean="0"/>
              <a:t> electrostatics calculation on a protein shows that the electrostatic topology is very heterogeneous.  This is demonstrated by the structure on the left, p21 Ras bound to Ral, where the protein complex has been opened like a book, so the figure on the top is looking at the binding surface of Ras from the perspective of Ral and the figure on the bottom is the binding surface of Ral from the perspective of Ras.  Here we have mapped the component of the electrostatic that is perpendicular to the surface to the surface.  We can see that the field is not only heterogeneous, but spans a large range, more than 50 MV/cm.</a:t>
            </a:r>
          </a:p>
          <a:p>
            <a:endParaRPr lang="en-US" baseline="0" dirty="0" smtClean="0"/>
          </a:p>
          <a:p>
            <a:r>
              <a:rPr lang="en-US" baseline="0" dirty="0" smtClean="0"/>
              <a:t>So if protein electrostatics are important, how do we experimentally look at them?  </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at protein electrostatic</a:t>
            </a:r>
            <a:r>
              <a:rPr lang="en-US" baseline="0" dirty="0" smtClean="0"/>
              <a:t> fields using the vibrational stark effect</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6</a:t>
            </a:fld>
            <a:endParaRPr lang="en-US"/>
          </a:p>
        </p:txBody>
      </p:sp>
    </p:spTree>
    <p:extLst>
      <p:ext uri="{BB962C8B-B14F-4D97-AF65-F5344CB8AC3E}">
        <p14:creationId xmlns:p14="http://schemas.microsoft.com/office/powerpoint/2010/main" val="368467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VSE is a way to relate changes</a:t>
            </a:r>
            <a:r>
              <a:rPr lang="en-US" baseline="0" dirty="0" smtClean="0"/>
              <a:t> in electrostatic fields perpendicular to some vibrational chromophore dipole moment with changes in vibrational absorption energy.  In our case, we are looking at cyanocysteine as our vibrational chromophore.</a:t>
            </a:r>
            <a:endParaRPr lang="en-US" dirty="0" smtClean="0"/>
          </a:p>
          <a:p>
            <a:endParaRPr lang="en-US" dirty="0" smtClean="0"/>
          </a:p>
          <a:p>
            <a:r>
              <a:rPr lang="en-US" dirty="0" smtClean="0"/>
              <a:t>Don’t </a:t>
            </a:r>
            <a:r>
              <a:rPr lang="en-US" dirty="0" smtClean="0"/>
              <a:t>spend too long on this: VSE is</a:t>
            </a:r>
            <a:r>
              <a:rPr lang="en-US" baseline="0" dirty="0" smtClean="0"/>
              <a:t> a way to relate changes in electrostatic fields with vibrational absorption energy shifts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how to measure protein fields.</a:t>
            </a:r>
            <a:r>
              <a:rPr lang="en-US" baseline="0" dirty="0" smtClean="0"/>
              <a:t>  Now let me take a moment to introduce our experimental system.</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8</a:t>
            </a:fld>
            <a:endParaRPr lang="en-US"/>
          </a:p>
        </p:txBody>
      </p:sp>
    </p:spTree>
    <p:extLst>
      <p:ext uri="{BB962C8B-B14F-4D97-AF65-F5344CB8AC3E}">
        <p14:creationId xmlns:p14="http://schemas.microsoft.com/office/powerpoint/2010/main" val="2509687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is the crystal structure of Rap1a docked to </a:t>
            </a:r>
            <a:r>
              <a:rPr lang="en-US" baseline="0" dirty="0" err="1" smtClean="0"/>
              <a:t>Raf</a:t>
            </a:r>
            <a:r>
              <a:rPr lang="en-US" baseline="0" dirty="0" smtClean="0"/>
              <a:t>, 1GUA, and p21 Ras docked to </a:t>
            </a:r>
            <a:r>
              <a:rPr lang="en-US" baseline="0" dirty="0" err="1" smtClean="0"/>
              <a:t>RalGDS</a:t>
            </a:r>
            <a:r>
              <a:rPr lang="en-US" baseline="0" dirty="0" smtClean="0"/>
              <a:t>, 1LFD.  As I mentioned before (next slide)…</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9</a:t>
            </a:fld>
            <a:endParaRPr lang="en-US"/>
          </a:p>
        </p:txBody>
      </p:sp>
    </p:spTree>
    <p:extLst>
      <p:ext uri="{BB962C8B-B14F-4D97-AF65-F5344CB8AC3E}">
        <p14:creationId xmlns:p14="http://schemas.microsoft.com/office/powerpoint/2010/main" val="10136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8/5/15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23.emf"/><Relationship Id="rId5" Type="http://schemas.openxmlformats.org/officeDocument/2006/relationships/oleObject" Target="../embeddings/oleObject8.bin"/><Relationship Id="rId6" Type="http://schemas.openxmlformats.org/officeDocument/2006/relationships/image" Target="../media/image22.emf"/><Relationship Id="rId7"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3.emf"/><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oleObject" Target="../embeddings/oleObject11.bin"/><Relationship Id="rId13" Type="http://schemas.openxmlformats.org/officeDocument/2006/relationships/image" Target="../media/image40.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20.xml"/><Relationship Id="rId4" Type="http://schemas.openxmlformats.org/officeDocument/2006/relationships/image" Target="../media/image37.emf"/><Relationship Id="rId5" Type="http://schemas.openxmlformats.org/officeDocument/2006/relationships/oleObject" Target="../embeddings/oleObject9.bin"/><Relationship Id="rId6" Type="http://schemas.openxmlformats.org/officeDocument/2006/relationships/image" Target="../media/image38.emf"/><Relationship Id="rId7" Type="http://schemas.openxmlformats.org/officeDocument/2006/relationships/image" Target="../media/image35.png"/><Relationship Id="rId8" Type="http://schemas.openxmlformats.org/officeDocument/2006/relationships/image" Target="../media/image41.png"/><Relationship Id="rId9" Type="http://schemas.openxmlformats.org/officeDocument/2006/relationships/image" Target="../media/image42.emf"/><Relationship Id="rId10"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6.emf"/><Relationship Id="rId5" Type="http://schemas.openxmlformats.org/officeDocument/2006/relationships/oleObject" Target="../embeddings/oleObject13.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4.bin"/><Relationship Id="rId11" Type="http://schemas.openxmlformats.org/officeDocument/2006/relationships/image" Target="../media/image55.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6.emf"/><Relationship Id="rId5" Type="http://schemas.openxmlformats.org/officeDocument/2006/relationships/oleObject" Target="../embeddings/oleObject16.bin"/><Relationship Id="rId6" Type="http://schemas.openxmlformats.org/officeDocument/2006/relationships/image" Target="../media/image67.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68.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7.emf"/><Relationship Id="rId5" Type="http://schemas.openxmlformats.org/officeDocument/2006/relationships/oleObject" Target="../embeddings/oleObject19.bin"/><Relationship Id="rId6" Type="http://schemas.openxmlformats.org/officeDocument/2006/relationships/image" Target="../media/image78.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9.wmf"/><Relationship Id="rId5" Type="http://schemas.openxmlformats.org/officeDocument/2006/relationships/oleObject" Target="../embeddings/oleObject21.bin"/><Relationship Id="rId6" Type="http://schemas.openxmlformats.org/officeDocument/2006/relationships/image" Target="../media/image80.wmf"/><Relationship Id="rId7" Type="http://schemas.openxmlformats.org/officeDocument/2006/relationships/oleObject" Target="../embeddings/oleObject22.bin"/><Relationship Id="rId8" Type="http://schemas.openxmlformats.org/officeDocument/2006/relationships/image" Target="../media/image81.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7.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W. Ritchie</a:t>
            </a:r>
          </a:p>
          <a:p>
            <a:r>
              <a:rPr lang="en-US" dirty="0" smtClean="0"/>
              <a:t>Adviser: Lauren J. Webb</a:t>
            </a:r>
          </a:p>
          <a:p>
            <a:r>
              <a:rPr lang="en-US" dirty="0" smtClean="0"/>
              <a:t>The University of Texas at Austin</a:t>
            </a:r>
          </a:p>
          <a:p>
            <a:r>
              <a:rPr lang="en-US" dirty="0" smtClean="0"/>
              <a:t>Department of 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10868485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3" name="Picture 2"/>
          <p:cNvPicPr>
            <a:picLocks noChangeAspect="1"/>
          </p:cNvPicPr>
          <p:nvPr/>
        </p:nvPicPr>
        <p:blipFill rotWithShape="1">
          <a:blip r:embed="rId3"/>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55" name="Group 54"/>
          <p:cNvGrpSpPr/>
          <p:nvPr/>
        </p:nvGrpSpPr>
        <p:grpSpPr>
          <a:xfrm>
            <a:off x="4836963" y="2629580"/>
            <a:ext cx="4667088" cy="3608353"/>
            <a:chOff x="4031777" y="2673098"/>
            <a:chExt cx="4667088" cy="3608353"/>
          </a:xfrm>
        </p:grpSpPr>
        <p:grpSp>
          <p:nvGrpSpPr>
            <p:cNvPr id="42" name="Group 41"/>
            <p:cNvGrpSpPr/>
            <p:nvPr/>
          </p:nvGrpSpPr>
          <p:grpSpPr>
            <a:xfrm>
              <a:off x="4031777" y="2673098"/>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grpSp>
        <p:nvGrpSpPr>
          <p:cNvPr id="56" name="Group 55"/>
          <p:cNvGrpSpPr/>
          <p:nvPr/>
        </p:nvGrpSpPr>
        <p:grpSpPr>
          <a:xfrm>
            <a:off x="4768507" y="2217205"/>
            <a:ext cx="4694128" cy="4087417"/>
            <a:chOff x="3920779" y="2259944"/>
            <a:chExt cx="4694128" cy="4087417"/>
          </a:xfrm>
        </p:grpSpPr>
        <p:sp>
          <p:nvSpPr>
            <p:cNvPr id="57" name="TextBox 56"/>
            <p:cNvSpPr txBox="1"/>
            <p:nvPr/>
          </p:nvSpPr>
          <p:spPr>
            <a:xfrm>
              <a:off x="3920779" y="3555955"/>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694052" y="2259944"/>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643"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6334"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6335"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6336"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846"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a:xfrm>
            <a:off x="457200" y="372755"/>
            <a:ext cx="8229600" cy="1151245"/>
          </a:xfrm>
        </p:spPr>
        <p:txBody>
          <a:bodyPr>
            <a:normAutofit fontScale="90000"/>
          </a:bodyPr>
          <a:lstStyle/>
          <a:p>
            <a:r>
              <a:rPr lang="en-US" dirty="0" smtClean="0"/>
              <a:t>Poisson Boltzmann:</a:t>
            </a:r>
            <a:br>
              <a:rPr lang="en-US" dirty="0" smtClean="0"/>
            </a:br>
            <a:r>
              <a:rPr lang="en-US" dirty="0" smtClean="0"/>
              <a:t>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93608" y="1394379"/>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6"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location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982"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983"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a:lnSpc>
                <a:spcPct val="110000"/>
              </a:lnSpc>
            </a:pPr>
            <a:endParaRPr lang="en-US" dirty="0" smtClean="0"/>
          </a:p>
          <a:p>
            <a:pPr>
              <a:lnSpc>
                <a:spcPct val="110000"/>
              </a:lnSpc>
            </a:pPr>
            <a:r>
              <a:rPr lang="en-US" dirty="0" smtClean="0"/>
              <a:t>Do not include the nearest water molecule.</a:t>
            </a:r>
          </a:p>
          <a:p>
            <a:pPr>
              <a:lnSpc>
                <a:spcPct val="110000"/>
              </a:lnSpc>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054"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055"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al.,</a:t>
            </a:r>
            <a:r>
              <a:rPr lang="en-US" dirty="0" smtClean="0"/>
              <a:t> J. Phys. Chem. B </a:t>
            </a:r>
            <a:r>
              <a:rPr lang="en-US" b="1" dirty="0" smtClean="0"/>
              <a:t>2012</a:t>
            </a:r>
          </a:p>
          <a:p>
            <a:r>
              <a:rPr lang="en-US" dirty="0" smtClean="0"/>
              <a:t>Huang, </a:t>
            </a:r>
            <a:r>
              <a:rPr lang="en-US" i="1" dirty="0" smtClean="0"/>
              <a:t>et 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325995" y="3422902"/>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Slocum,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p>
          <a:p>
            <a:pPr>
              <a:buFont typeface="Arial" pitchFamily="34" charset="0"/>
              <a:buNone/>
            </a:pPr>
            <a:endParaRPr lang="en-US" sz="1400" dirty="0"/>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p>
          <a:p>
            <a:r>
              <a:rPr lang="en-US" sz="1500" dirty="0" smtClean="0">
                <a:cs typeface="Arial"/>
              </a:rPr>
              <a:t>Michael </a:t>
            </a:r>
            <a:r>
              <a:rPr lang="en-US" sz="1500" dirty="0" err="1" smtClean="0">
                <a:cs typeface="Arial"/>
              </a:rPr>
              <a:t>Schnieders</a:t>
            </a:r>
            <a:r>
              <a:rPr lang="en-US" sz="1500" dirty="0" smtClean="0">
                <a:cs typeface="Arial"/>
              </a:rPr>
              <a:t>, Ph.D. (Iowa)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962"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963"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24"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Clustering:</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3" name="TextBox 2"/>
          <p:cNvSpPr txBox="1"/>
          <p:nvPr/>
        </p:nvSpPr>
        <p:spPr>
          <a:xfrm>
            <a:off x="262292" y="2273012"/>
            <a:ext cx="914433" cy="584776"/>
          </a:xfrm>
          <a:prstGeom prst="rect">
            <a:avLst/>
          </a:prstGeom>
          <a:noFill/>
        </p:spPr>
        <p:txBody>
          <a:bodyPr wrap="none" rtlCol="0">
            <a:spAutoFit/>
          </a:bodyPr>
          <a:lstStyle/>
          <a:p>
            <a:r>
              <a:rPr lang="en-US" sz="3200" dirty="0" smtClean="0">
                <a:solidFill>
                  <a:srgbClr val="6867C9"/>
                </a:solidFill>
              </a:rPr>
              <a:t>Ras</a:t>
            </a:r>
            <a:endParaRPr lang="en-US" sz="3200" dirty="0">
              <a:solidFill>
                <a:srgbClr val="6867C9"/>
              </a:solidFill>
            </a:endParaRPr>
          </a:p>
        </p:txBody>
      </p:sp>
      <p:sp>
        <p:nvSpPr>
          <p:cNvPr id="14" name="TextBox 13"/>
          <p:cNvSpPr txBox="1"/>
          <p:nvPr/>
        </p:nvSpPr>
        <p:spPr>
          <a:xfrm>
            <a:off x="262292" y="4865444"/>
            <a:ext cx="836086" cy="584776"/>
          </a:xfrm>
          <a:prstGeom prst="rect">
            <a:avLst/>
          </a:prstGeom>
          <a:noFill/>
        </p:spPr>
        <p:txBody>
          <a:bodyPr wrap="none" rtlCol="0">
            <a:spAutoFit/>
          </a:bodyPr>
          <a:lstStyle/>
          <a:p>
            <a:r>
              <a:rPr lang="en-US" sz="3200"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Ral</a:t>
            </a:r>
            <a:endParaRPr lang="en-US" sz="3200" dirty="0">
              <a:solidFill>
                <a:schemeClr val="bg1"/>
              </a:solidFill>
            </a:endParaRPr>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4038"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4039"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270"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271"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272"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530"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531"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532"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533"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534"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535"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536"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3"/>
          <a:srcRect t="10667" b="14666"/>
          <a:stretch/>
        </p:blipFill>
        <p:spPr>
          <a:xfrm>
            <a:off x="0" y="1737360"/>
            <a:ext cx="4329588" cy="5120640"/>
          </a:xfrm>
          <a:prstGeom prst="rect">
            <a:avLst/>
          </a:prstGeom>
        </p:spPr>
      </p:pic>
      <p:pic>
        <p:nvPicPr>
          <p:cNvPr id="5" name="Picture 4"/>
          <p:cNvPicPr>
            <a:picLocks noChangeAspect="1"/>
          </p:cNvPicPr>
          <p:nvPr/>
        </p:nvPicPr>
        <p:blipFill rotWithShape="1">
          <a:blip r:embed="rId4"/>
          <a:srcRect l="106" t="10667" r="-106" b="14666"/>
          <a:stretch/>
        </p:blipFill>
        <p:spPr>
          <a:xfrm>
            <a:off x="4814412" y="1737360"/>
            <a:ext cx="4329588" cy="5120640"/>
          </a:xfrm>
          <a:prstGeom prst="rect">
            <a:avLst/>
          </a:prstGeom>
        </p:spPr>
      </p:pic>
      <p:sp>
        <p:nvSpPr>
          <p:cNvPr id="6" name="TextBox 5"/>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7" name="TextBox 6"/>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5846</TotalTime>
  <Words>3300</Words>
  <Application>Microsoft Macintosh PowerPoint</Application>
  <PresentationFormat>On-screen Show (4:3)</PresentationFormat>
  <Paragraphs>440</Paragraphs>
  <Slides>51</Slides>
  <Notes>36</Notes>
  <HiddenSlides>16</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Clarity</vt:lpstr>
      <vt:lpstr>Equation</vt:lpstr>
      <vt:lpstr>Document</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Nearest Water Molecule</vt:lpstr>
      <vt:lpstr>PB Including Selected TIP3P Water Molecules: Hydrogen-Bonding Water</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424</cp:revision>
  <dcterms:created xsi:type="dcterms:W3CDTF">2012-11-07T16:10:46Z</dcterms:created>
  <dcterms:modified xsi:type="dcterms:W3CDTF">2015-08-05T19:44:33Z</dcterms:modified>
</cp:coreProperties>
</file>